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D2FFB3D-56B5-4444-B7A5-1AB381D49605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AAA00"/>
    <a:srgbClr val="C99700"/>
    <a:srgbClr val="002855"/>
    <a:srgbClr val="4D688C"/>
    <a:srgbClr val="ECD47F"/>
    <a:srgbClr val="F8EECC"/>
    <a:srgbClr val="F8EE00"/>
    <a:srgbClr val="ECD400"/>
    <a:srgbClr val="FFC305"/>
    <a:srgbClr val="A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216"/>
    <p:restoredTop sz="94607"/>
  </p:normalViewPr>
  <p:slideViewPr>
    <p:cSldViewPr>
      <p:cViewPr varScale="1">
        <p:scale>
          <a:sx n="124" d="100"/>
          <a:sy n="124" d="100"/>
        </p:scale>
        <p:origin x="1592" y="1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8" d="100"/>
          <a:sy n="88" d="100"/>
        </p:scale>
        <p:origin x="-3870" y="-12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handoutMaster" Target="handoutMasters/handout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A2FEDD-B18D-4F08-B90A-F02966C56EEE}" type="datetimeFigureOut">
              <a:rPr lang="en-US" smtClean="0"/>
              <a:t>3/24/17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697F78-A2D2-4017-94F3-8344B8CF64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7731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9AB784-4AF1-413D-AB7B-F5436CAD37BA}" type="datetimeFigureOut">
              <a:rPr lang="en-US" smtClean="0"/>
              <a:t>3/24/17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4B61EE-8620-4879-91C8-A7D2C140D3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422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381000" cy="6858000"/>
          </a:xfrm>
          <a:prstGeom prst="rect">
            <a:avLst/>
          </a:prstGeom>
          <a:solidFill>
            <a:srgbClr val="DAA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 userDrawn="1"/>
        </p:nvSpPr>
        <p:spPr>
          <a:xfrm>
            <a:off x="0" y="1752600"/>
            <a:ext cx="9144000" cy="1981200"/>
          </a:xfrm>
          <a:prstGeom prst="rect">
            <a:avLst/>
          </a:prstGeom>
          <a:solidFill>
            <a:srgbClr val="0028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1981200"/>
            <a:ext cx="7772400" cy="1470025"/>
          </a:xfrm>
        </p:spPr>
        <p:txBody>
          <a:bodyPr>
            <a:noAutofit/>
          </a:bodyPr>
          <a:lstStyle>
            <a:lvl1pPr algn="l">
              <a:defRPr sz="4000" b="0" i="0" cap="none" spc="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38400" y="4191000"/>
            <a:ext cx="6400800" cy="1752600"/>
          </a:xfrm>
        </p:spPr>
        <p:txBody>
          <a:bodyPr>
            <a:normAutofit/>
          </a:bodyPr>
          <a:lstStyle>
            <a:lvl1pPr marL="0" indent="0" algn="r">
              <a:buNone/>
              <a:defRPr sz="3000">
                <a:solidFill>
                  <a:schemeClr val="tx1">
                    <a:lumMod val="75000"/>
                    <a:lumOff val="25000"/>
                  </a:schemeClr>
                </a:solidFill>
                <a:latin typeface="Source Sans Pro Light" pitchFamily="34" charset="0"/>
                <a:ea typeface="Arial" charset="0"/>
                <a:cs typeface="Arial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514600"/>
            <a:ext cx="8229600" cy="2286000"/>
          </a:xfrm>
        </p:spPr>
        <p:txBody>
          <a:bodyPr/>
          <a:lstStyle>
            <a:lvl1pPr>
              <a:defRPr sz="2800" b="0" i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Light" charset="0"/>
                <a:ea typeface="Source Sans Pro Light" charset="0"/>
                <a:cs typeface="Source Sans Pro Light" charset="0"/>
              </a:defRPr>
            </a:lvl1pPr>
            <a:lvl2pPr marL="742950" indent="-285750">
              <a:buFont typeface="Arial" panose="020B0604020202020204" pitchFamily="34" charset="0"/>
              <a:buChar char="•"/>
              <a:defRPr sz="2400" b="0" i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Light" charset="0"/>
                <a:ea typeface="Source Sans Pro Light" charset="0"/>
                <a:cs typeface="Source Sans Pro Light" charset="0"/>
              </a:defRPr>
            </a:lvl2pPr>
            <a:lvl3pPr>
              <a:defRPr sz="2000" b="0" i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Light" charset="0"/>
                <a:ea typeface="Source Sans Pro Light" charset="0"/>
                <a:cs typeface="Source Sans Pro Light" charset="0"/>
              </a:defRPr>
            </a:lvl3pPr>
            <a:lvl4pPr>
              <a:defRPr b="0" i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Light" charset="0"/>
                <a:ea typeface="Source Sans Pro Light" charset="0"/>
                <a:cs typeface="Source Sans Pro Light" charset="0"/>
              </a:defRPr>
            </a:lvl4pPr>
            <a:lvl5pPr>
              <a:defRPr b="0" i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Light" charset="0"/>
                <a:ea typeface="Source Sans Pro Light" charset="0"/>
                <a:cs typeface="Source Sans Pro Light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33600" y="6440951"/>
            <a:ext cx="5181600" cy="2646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Source Sans Pro Light" pitchFamily="34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This is the footer</a:t>
            </a:r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43800" y="6440951"/>
            <a:ext cx="1143000" cy="2646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Source Sans Pro Light" pitchFamily="34" charset="0"/>
                <a:ea typeface="Arial" charset="0"/>
                <a:cs typeface="Arial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1828800" y="6369351"/>
            <a:ext cx="6934200" cy="0"/>
          </a:xfrm>
          <a:prstGeom prst="line">
            <a:avLst/>
          </a:prstGeom>
          <a:ln w="15875">
            <a:solidFill>
              <a:srgbClr val="ECD4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4" descr="http://lawr.ucdavis.edu/images/logos/expanded_logo_blue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6307123"/>
            <a:ext cx="1600200" cy="452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Light" pitchFamily="34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This is a section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  <a:latin typeface="Source Sans Pro Light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33600" y="6440951"/>
            <a:ext cx="5181600" cy="2646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Source Sans Pro Light" pitchFamily="34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This is the footer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43800" y="6440951"/>
            <a:ext cx="1143000" cy="2646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Source Sans Pro Light" pitchFamily="34" charset="0"/>
                <a:ea typeface="Arial" charset="0"/>
                <a:cs typeface="Arial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1828800" y="6369351"/>
            <a:ext cx="6934200" cy="0"/>
          </a:xfrm>
          <a:prstGeom prst="line">
            <a:avLst/>
          </a:prstGeom>
          <a:ln w="15875">
            <a:solidFill>
              <a:srgbClr val="ECD4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4" descr="http://lawr.ucdavis.edu/images/logos/expanded_logo_blue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6307123"/>
            <a:ext cx="1600200" cy="452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4419600"/>
            <a:ext cx="8229600" cy="944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iming>
    <p:tnLst>
      <p:par>
        <p:cTn id="1" dur="indefinite" restart="never" nodeType="tmRoot"/>
      </p:par>
    </p:tnLst>
  </p:timing>
  <p:hf hdr="0" dt="0"/>
  <p:txStyles>
    <p:titleStyle>
      <a:lvl1pPr algn="ctr" defTabSz="914400" rtl="0" eaLnBrk="1" latinLnBrk="0" hangingPunct="1">
        <a:spcBef>
          <a:spcPct val="0"/>
        </a:spcBef>
        <a:buNone/>
        <a:defRPr sz="3200" kern="1200">
          <a:solidFill>
            <a:schemeClr val="tx1">
              <a:lumMod val="85000"/>
              <a:lumOff val="15000"/>
            </a:schemeClr>
          </a:solidFill>
          <a:latin typeface="Source Sans Pro" pitchFamily="34" charset="0"/>
          <a:ea typeface="Arial" charset="0"/>
          <a:cs typeface="Arial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None/>
        <a:defRPr sz="2800" kern="1200">
          <a:solidFill>
            <a:schemeClr val="tx1">
              <a:lumMod val="85000"/>
              <a:lumOff val="15000"/>
            </a:schemeClr>
          </a:solidFill>
          <a:latin typeface="Source Sans Pro Light" pitchFamily="34" charset="0"/>
          <a:ea typeface="Arial" charset="0"/>
          <a:cs typeface="Arial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usbr.gov/mp/cvp-water/docs/latest-water-contractors.pdf" TargetMode="External"/><Relationship Id="rId3" Type="http://schemas.openxmlformats.org/officeDocument/2006/relationships/hyperlink" Target="http://www.water.ca.gov/swpao/swp-max-table-a.html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600" dirty="0" smtClean="0"/>
              <a:t>Presentation title</a:t>
            </a:r>
            <a:endParaRPr lang="en-US" sz="3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62200" y="4114800"/>
            <a:ext cx="6400800" cy="1752600"/>
          </a:xfrm>
        </p:spPr>
        <p:txBody>
          <a:bodyPr/>
          <a:lstStyle/>
          <a:p>
            <a:r>
              <a:rPr lang="en-US" dirty="0" smtClean="0"/>
              <a:t>Jon Herman</a:t>
            </a:r>
          </a:p>
        </p:txBody>
      </p:sp>
    </p:spTree>
    <p:extLst>
      <p:ext uri="{BB962C8B-B14F-4D97-AF65-F5344CB8AC3E}">
        <p14:creationId xmlns:p14="http://schemas.microsoft.com/office/powerpoint/2010/main" val="2436643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CVP assumptions  / 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876800"/>
          </a:xfrm>
        </p:spPr>
        <p:txBody>
          <a:bodyPr/>
          <a:lstStyle/>
          <a:p>
            <a:pPr marL="457200" indent="-457200">
              <a:buFont typeface="Arial" charset="0"/>
              <a:buChar char="•"/>
            </a:pPr>
            <a:r>
              <a:rPr lang="en-US" dirty="0" smtClean="0"/>
              <a:t>~2 MAF/</a:t>
            </a:r>
            <a:r>
              <a:rPr lang="en-US" dirty="0" err="1" smtClean="0"/>
              <a:t>yr</a:t>
            </a:r>
            <a:r>
              <a:rPr lang="en-US" dirty="0" smtClean="0"/>
              <a:t> north of delta (these are senior water rights with highest priority, primarily ag)</a:t>
            </a:r>
          </a:p>
          <a:p>
            <a:pPr marL="457200" indent="-457200">
              <a:buFont typeface="Arial" charset="0"/>
              <a:buChar char="•"/>
            </a:pPr>
            <a:r>
              <a:rPr lang="en-US" dirty="0" smtClean="0"/>
              <a:t>~3 MAF/</a:t>
            </a:r>
            <a:r>
              <a:rPr lang="en-US" dirty="0" err="1" smtClean="0"/>
              <a:t>yr</a:t>
            </a:r>
            <a:r>
              <a:rPr lang="en-US" dirty="0" smtClean="0"/>
              <a:t> south of delta (also primarily ag) in the San Joaquin division</a:t>
            </a:r>
          </a:p>
          <a:p>
            <a:pPr marL="457200" indent="-457200">
              <a:buFont typeface="Arial" charset="0"/>
              <a:buChar char="•"/>
            </a:pPr>
            <a:r>
              <a:rPr lang="en-US" dirty="0" smtClean="0"/>
              <a:t>Ignore Friant division for now because their water is not pumped from the delta (check me </a:t>
            </a:r>
            <a:r>
              <a:rPr lang="en-US" smtClean="0"/>
              <a:t>on this, I think it’s from Millerton Reservoir))</a:t>
            </a: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This is the footer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15876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76800" y="274638"/>
            <a:ext cx="3810000" cy="715962"/>
          </a:xfrm>
        </p:spPr>
        <p:txBody>
          <a:bodyPr/>
          <a:lstStyle/>
          <a:p>
            <a:r>
              <a:rPr lang="en-US" smtClean="0"/>
              <a:t>SWP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33800" y="1143000"/>
            <a:ext cx="4953000" cy="4343400"/>
          </a:xfrm>
        </p:spPr>
        <p:txBody>
          <a:bodyPr/>
          <a:lstStyle/>
          <a:p>
            <a:pPr marL="0" indent="0"/>
            <a:r>
              <a:rPr lang="en-US" dirty="0" smtClean="0"/>
              <a:t>NOD consumptive demands are negligible</a:t>
            </a:r>
          </a:p>
          <a:p>
            <a:pPr marL="0" indent="0"/>
            <a:r>
              <a:rPr lang="en-US" dirty="0" smtClean="0"/>
              <a:t>SOD ~ 3.6 MAF/</a:t>
            </a:r>
            <a:r>
              <a:rPr lang="en-US" dirty="0" err="1" smtClean="0"/>
              <a:t>yr</a:t>
            </a:r>
            <a:r>
              <a:rPr lang="en-US" dirty="0" smtClean="0"/>
              <a:t> (largest users KCWA and MWD)</a:t>
            </a:r>
          </a:p>
          <a:p>
            <a:pPr marL="0" indent="0"/>
            <a:r>
              <a:rPr lang="en-US" dirty="0" smtClean="0"/>
              <a:t>During the </a:t>
            </a:r>
            <a:r>
              <a:rPr lang="en-US" dirty="0" smtClean="0"/>
              <a:t>drought, </a:t>
            </a:r>
            <a:r>
              <a:rPr lang="en-US" dirty="0" smtClean="0"/>
              <a:t>urban use had priority for “health and safety” reasons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This is the footer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74"/>
            <a:ext cx="35327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0369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Reservoir outflow components / assumptions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5029200"/>
          </a:xfrm>
        </p:spPr>
        <p:txBody>
          <a:bodyPr/>
          <a:lstStyle/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 smtClean="0"/>
              <a:t>Local environmental requirements (=0 if satisfied by another flow)</a:t>
            </a: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 smtClean="0"/>
              <a:t>Flood control release (use TOCS rule)</a:t>
            </a: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 smtClean="0"/>
              <a:t>North of delta demand. Never curtailed.</a:t>
            </a:r>
            <a:r>
              <a:rPr lang="en-US" dirty="0"/>
              <a:t> </a:t>
            </a:r>
            <a:r>
              <a:rPr lang="en-US" dirty="0" smtClean="0"/>
              <a:t>only applies to CVP (SHA/FOL), proportional to their storage volumes (SHA=82%, FOL=18%)</a:t>
            </a: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 smtClean="0"/>
              <a:t>Delta outflow requirements. 75% CVP, 25% SWP (So, 61.5% SHA, 13.5% FOL, 25% ORO) (=0 if satisfied by flood control releases</a:t>
            </a: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 smtClean="0"/>
              <a:t>South of Delta pumping (the mystery). Assume = pump capacity during wet years. Curtailed after that.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This is the footer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4744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Demand timing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3733800"/>
          </a:xfrm>
        </p:spPr>
        <p:txBody>
          <a:bodyPr/>
          <a:lstStyle/>
          <a:p>
            <a:pPr marL="457200" indent="-457200">
              <a:buFont typeface="Arial" charset="0"/>
              <a:buChar char="•"/>
            </a:pPr>
            <a:r>
              <a:rPr lang="en-US" dirty="0" smtClean="0"/>
              <a:t>NODD is delivered right to agriculture, so it mostly shows up during the summer</a:t>
            </a:r>
          </a:p>
          <a:p>
            <a:pPr marL="457200" indent="-457200">
              <a:buFont typeface="Arial" charset="0"/>
              <a:buChar char="•"/>
            </a:pPr>
            <a:r>
              <a:rPr lang="en-US" dirty="0" smtClean="0"/>
              <a:t>SODD is pumped into San Luis Reservoir, so it can be pumped anytime during the year</a:t>
            </a:r>
          </a:p>
          <a:p>
            <a:pPr marL="457200" indent="-457200">
              <a:buFont typeface="Arial" charset="0"/>
              <a:buChar char="•"/>
            </a:pPr>
            <a:r>
              <a:rPr lang="en-US" dirty="0" smtClean="0"/>
              <a:t>In fact it’s better to do this during the winter when the environmental constraints aren’t as restrictive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This is the footer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49403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2133600" y="6440951"/>
            <a:ext cx="5181600" cy="264649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This is the footer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7543800" y="6440951"/>
            <a:ext cx="1143000" cy="264649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149"/>
            <a:ext cx="4163600" cy="6655451"/>
          </a:xfrm>
          <a:prstGeom prst="rect">
            <a:avLst/>
          </a:prstGeom>
        </p:spPr>
      </p:pic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4419600" y="228600"/>
            <a:ext cx="4267200" cy="3810000"/>
          </a:xfrm>
        </p:spPr>
        <p:txBody>
          <a:bodyPr/>
          <a:lstStyle/>
          <a:p>
            <a:pPr marL="0" indent="0"/>
            <a:r>
              <a:rPr lang="en-US" dirty="0" smtClean="0"/>
              <a:t>DWR estimates daily full natural flows (~unimpaired) for the basins along the Sacramento and San Joaquin rivers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5988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52400"/>
            <a:ext cx="8229600" cy="2286000"/>
          </a:xfrm>
        </p:spPr>
        <p:txBody>
          <a:bodyPr/>
          <a:lstStyle/>
          <a:p>
            <a:pPr marL="0" indent="0"/>
            <a:r>
              <a:rPr lang="en-US" dirty="0" smtClean="0"/>
              <a:t>In winter months (flows too high to store), the sum of FNF lines up well with observed Delta inflow</a:t>
            </a:r>
          </a:p>
          <a:p>
            <a:pPr marL="0" indent="0"/>
            <a:r>
              <a:rPr lang="en-US" dirty="0"/>
              <a:t>(stations here: </a:t>
            </a:r>
            <a:r>
              <a:rPr lang="en-US" dirty="0" smtClean="0"/>
              <a:t> </a:t>
            </a:r>
            <a:r>
              <a:rPr lang="en-US" dirty="0"/>
              <a:t>http://</a:t>
            </a:r>
            <a:r>
              <a:rPr lang="en-US" dirty="0" err="1"/>
              <a:t>cdec.water.ca.gov</a:t>
            </a:r>
            <a:r>
              <a:rPr lang="en-US" dirty="0"/>
              <a:t>/</a:t>
            </a:r>
            <a:r>
              <a:rPr lang="en-US" dirty="0" err="1"/>
              <a:t>cgi-progs</a:t>
            </a:r>
            <a:r>
              <a:rPr lang="en-US" dirty="0"/>
              <a:t>/</a:t>
            </a:r>
            <a:r>
              <a:rPr lang="en-US" dirty="0" err="1"/>
              <a:t>staSearch?sta</a:t>
            </a:r>
            <a:r>
              <a:rPr lang="en-US" dirty="0"/>
              <a:t>=&amp;</a:t>
            </a:r>
            <a:r>
              <a:rPr lang="en-US" dirty="0" err="1" smtClean="0"/>
              <a:t>sensor_chk</a:t>
            </a:r>
            <a:r>
              <a:rPr lang="en-US" dirty="0" smtClean="0"/>
              <a:t>=</a:t>
            </a:r>
            <a:r>
              <a:rPr lang="en-US" dirty="0" err="1" smtClean="0"/>
              <a:t>on&amp;sensor</a:t>
            </a:r>
            <a:r>
              <a:rPr lang="en-US" dirty="0" smtClean="0"/>
              <a:t>=8)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This is the footer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90800"/>
            <a:ext cx="9144000" cy="2647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100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8600"/>
            <a:ext cx="8229600" cy="2209800"/>
          </a:xfrm>
        </p:spPr>
        <p:txBody>
          <a:bodyPr/>
          <a:lstStyle/>
          <a:p>
            <a:pPr marL="0" indent="0"/>
            <a:r>
              <a:rPr lang="en-US" dirty="0" smtClean="0"/>
              <a:t>We’re focusing on Shasta, Oroville, Folsom reservoirs</a:t>
            </a:r>
          </a:p>
          <a:p>
            <a:pPr marL="0" indent="0"/>
            <a:r>
              <a:rPr lang="en-US" dirty="0" smtClean="0"/>
              <a:t>Propose to use WRF streamflow from the other basins as “unimpaired flows” (additional gains into Delta)</a:t>
            </a:r>
          </a:p>
          <a:p>
            <a:pPr marL="0" indent="0"/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This is the footer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1914" y="2001276"/>
            <a:ext cx="6312086" cy="4876800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76200" y="2362200"/>
            <a:ext cx="25908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Source Sans Pro Light" charset="0"/>
                <a:ea typeface="Source Sans Pro Light" charset="0"/>
                <a:cs typeface="Source Sans Pro Light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Source Sans Pro Light" charset="0"/>
                <a:ea typeface="Source Sans Pro Light" charset="0"/>
                <a:cs typeface="Source Sans Pro Light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Source Sans Pro Light" charset="0"/>
                <a:ea typeface="Source Sans Pro Light" charset="0"/>
                <a:cs typeface="Source Sans Pro Light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Source Sans Pro Light" charset="0"/>
                <a:ea typeface="Source Sans Pro Light" charset="0"/>
                <a:cs typeface="Source Sans Pro Light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Source Sans Pro Light" charset="0"/>
                <a:ea typeface="Source Sans Pro Light" charset="0"/>
                <a:cs typeface="Source Sans Pro Light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en-US" sz="1800" dirty="0" smtClean="0"/>
              <a:t>Reason, we want to start from the inflows that </a:t>
            </a:r>
            <a:r>
              <a:rPr lang="en-US" sz="1800" dirty="0" err="1" smtClean="0"/>
              <a:t>Tamlin’s</a:t>
            </a:r>
            <a:r>
              <a:rPr lang="en-US" sz="1800" dirty="0" smtClean="0"/>
              <a:t> group develops without any other assumptions that only work in the historical scenario.</a:t>
            </a:r>
          </a:p>
          <a:p>
            <a:pPr marL="0" indent="0"/>
            <a:endParaRPr lang="en-US" sz="1800" dirty="0"/>
          </a:p>
          <a:p>
            <a:pPr marL="0" indent="0"/>
            <a:r>
              <a:rPr lang="en-US" sz="1800" dirty="0" smtClean="0"/>
              <a:t>We can also use the FNF data to calculate water year type and 8RI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0955812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 a simpler way using only the 3 inflows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3581400"/>
          </a:xfrm>
        </p:spPr>
        <p:txBody>
          <a:bodyPr/>
          <a:lstStyle/>
          <a:p>
            <a:pPr marL="457200" indent="-457200">
              <a:buFont typeface="Arial" charset="0"/>
              <a:buChar char="•"/>
            </a:pPr>
            <a:r>
              <a:rPr lang="en-US" dirty="0" smtClean="0"/>
              <a:t>All of the basins’ inflows are highly correlated, and so are their operations</a:t>
            </a:r>
          </a:p>
          <a:p>
            <a:pPr marL="457200" indent="-457200">
              <a:buFont typeface="Arial" charset="0"/>
              <a:buChar char="•"/>
            </a:pPr>
            <a:r>
              <a:rPr lang="en-US" dirty="0" smtClean="0"/>
              <a:t>Wet season (Nov-Jun) assume gains into the Delta are equal to 1.0 * the sum of SHA/ORO/FOL inflows  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This is the footer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3040025"/>
            <a:ext cx="5181600" cy="3825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2496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Diversions in summer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2971800"/>
          </a:xfrm>
        </p:spPr>
        <p:txBody>
          <a:bodyPr/>
          <a:lstStyle/>
          <a:p>
            <a:pPr marL="0" indent="0"/>
            <a:r>
              <a:rPr lang="en-US" dirty="0" smtClean="0"/>
              <a:t>Some releases from SHA/ORO/FOL are consumed before reaching the Delta (Apr-Oct)</a:t>
            </a:r>
          </a:p>
          <a:p>
            <a:pPr marL="0" indent="0"/>
            <a:r>
              <a:rPr lang="en-US" dirty="0" smtClean="0"/>
              <a:t>Assume these are fixed (estimated from CVP docs)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This is the footer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2755900"/>
            <a:ext cx="5593773" cy="41021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52700"/>
            <a:ext cx="9144000" cy="758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0898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Does it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1143000"/>
          </a:xfrm>
        </p:spPr>
        <p:txBody>
          <a:bodyPr>
            <a:normAutofit fontScale="92500" lnSpcReduction="20000"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dirty="0" smtClean="0"/>
              <a:t>Pretty well, with a few outliers. In terms of water supply it’s good enough. Monthly TAF.</a:t>
            </a:r>
          </a:p>
          <a:p>
            <a:pPr marL="457200" indent="-457200">
              <a:buFont typeface="Arial" charset="0"/>
              <a:buChar char="•"/>
            </a:pPr>
            <a:r>
              <a:rPr lang="en-US" dirty="0" smtClean="0"/>
              <a:t>(black = observed delta inflows; red = predicted)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This is the footer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2533864"/>
            <a:ext cx="8242300" cy="415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221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Break down demand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5257800"/>
          </a:xfrm>
        </p:spPr>
        <p:txBody>
          <a:bodyPr/>
          <a:lstStyle/>
          <a:p>
            <a:pPr marL="457200" indent="-457200">
              <a:buFont typeface="Arial" charset="0"/>
              <a:buChar char="•"/>
            </a:pPr>
            <a:r>
              <a:rPr lang="en-US" dirty="0" smtClean="0"/>
              <a:t>CVP/SWP</a:t>
            </a:r>
          </a:p>
          <a:p>
            <a:pPr marL="457200" indent="-457200">
              <a:buFont typeface="Arial" charset="0"/>
              <a:buChar char="•"/>
            </a:pPr>
            <a:r>
              <a:rPr lang="en-US" dirty="0" smtClean="0"/>
              <a:t>North/South of Delta</a:t>
            </a:r>
          </a:p>
          <a:p>
            <a:pPr marL="457200" indent="-457200">
              <a:buFont typeface="Arial" charset="0"/>
              <a:buChar char="•"/>
            </a:pPr>
            <a:r>
              <a:rPr lang="en-US" dirty="0" smtClean="0"/>
              <a:t>Which reservoirs contribute how much</a:t>
            </a:r>
          </a:p>
          <a:p>
            <a:pPr marL="457200" indent="-457200">
              <a:buFont typeface="Arial" charset="0"/>
              <a:buChar char="•"/>
            </a:pPr>
            <a:r>
              <a:rPr lang="en-US" dirty="0" smtClean="0"/>
              <a:t>References:</a:t>
            </a:r>
          </a:p>
          <a:p>
            <a:pPr marL="457200" indent="-457200">
              <a:buFont typeface="Arial" charset="0"/>
              <a:buChar char="•"/>
            </a:pP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www.usbr.gov/mp/cvp-water/docs/latest-water-contractors.pdf</a:t>
            </a:r>
            <a:endParaRPr lang="en-US" dirty="0" smtClean="0"/>
          </a:p>
          <a:p>
            <a:pPr marL="457200" indent="-457200">
              <a:buFont typeface="Arial" charset="0"/>
              <a:buChar char="•"/>
            </a:pPr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www.water.ca.gov/swpao/swp-max-table-a.html</a:t>
            </a:r>
            <a:r>
              <a:rPr lang="en-US" dirty="0" smtClean="0"/>
              <a:t> </a:t>
            </a:r>
          </a:p>
          <a:p>
            <a:pPr marL="457200" indent="-457200">
              <a:buFont typeface="Arial" charset="0"/>
              <a:buChar char="•"/>
            </a:pPr>
            <a:r>
              <a:rPr lang="en-US" dirty="0" smtClean="0"/>
              <a:t>Note “contracted amounts” are rarely met in practice, even in wet years 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This is the footer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7556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This is the footer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43" y="304800"/>
            <a:ext cx="9144000" cy="5752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0613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6864</TotalTime>
  <Words>573</Words>
  <Application>Microsoft Macintosh PowerPoint</Application>
  <PresentationFormat>On-screen Show (4:3)</PresentationFormat>
  <Paragraphs>69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Calibri</vt:lpstr>
      <vt:lpstr>Source Sans Pro</vt:lpstr>
      <vt:lpstr>Source Sans Pro Light</vt:lpstr>
      <vt:lpstr>Arial</vt:lpstr>
      <vt:lpstr>Office Theme</vt:lpstr>
      <vt:lpstr>Presentation title</vt:lpstr>
      <vt:lpstr>PowerPoint Presentation</vt:lpstr>
      <vt:lpstr>PowerPoint Presentation</vt:lpstr>
      <vt:lpstr>PowerPoint Presentation</vt:lpstr>
      <vt:lpstr>Or a simpler way using only the 3 inflows</vt:lpstr>
      <vt:lpstr>Diversions in summer</vt:lpstr>
      <vt:lpstr>Does it work</vt:lpstr>
      <vt:lpstr>Break down demand</vt:lpstr>
      <vt:lpstr>PowerPoint Presentation</vt:lpstr>
      <vt:lpstr>CVP assumptions  / summary</vt:lpstr>
      <vt:lpstr>SWP</vt:lpstr>
      <vt:lpstr>Reservoir outflow components / assumptions</vt:lpstr>
      <vt:lpstr>Demand timing</vt:lpstr>
    </vt:vector>
  </TitlesOfParts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Jon Herman</dc:creator>
  <cp:lastModifiedBy>Jonathan D Herman</cp:lastModifiedBy>
  <cp:revision>286</cp:revision>
  <dcterms:created xsi:type="dcterms:W3CDTF">2006-08-16T00:00:00Z</dcterms:created>
  <dcterms:modified xsi:type="dcterms:W3CDTF">2017-03-28T00:16:41Z</dcterms:modified>
</cp:coreProperties>
</file>